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50"/>
  </p:notesMasterIdLst>
  <p:handoutMasterIdLst>
    <p:handoutMasterId r:id="rId51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42" r:id="rId21"/>
    <p:sldId id="338" r:id="rId22"/>
    <p:sldId id="306" r:id="rId23"/>
    <p:sldId id="307" r:id="rId24"/>
    <p:sldId id="325" r:id="rId25"/>
    <p:sldId id="314" r:id="rId26"/>
    <p:sldId id="330" r:id="rId27"/>
    <p:sldId id="326" r:id="rId28"/>
    <p:sldId id="327" r:id="rId29"/>
    <p:sldId id="328" r:id="rId30"/>
    <p:sldId id="337" r:id="rId31"/>
    <p:sldId id="329" r:id="rId32"/>
    <p:sldId id="340" r:id="rId33"/>
    <p:sldId id="333" r:id="rId34"/>
    <p:sldId id="339" r:id="rId35"/>
    <p:sldId id="268" r:id="rId36"/>
    <p:sldId id="296" r:id="rId37"/>
    <p:sldId id="299" r:id="rId38"/>
    <p:sldId id="310" r:id="rId39"/>
    <p:sldId id="312" r:id="rId40"/>
    <p:sldId id="313" r:id="rId41"/>
    <p:sldId id="272" r:id="rId42"/>
    <p:sldId id="276" r:id="rId43"/>
    <p:sldId id="273" r:id="rId44"/>
    <p:sldId id="274" r:id="rId45"/>
    <p:sldId id="341" r:id="rId46"/>
    <p:sldId id="279" r:id="rId47"/>
    <p:sldId id="278" r:id="rId48"/>
    <p:sldId id="277" r:id="rId49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019" autoAdjust="0"/>
  </p:normalViewPr>
  <p:slideViewPr>
    <p:cSldViewPr>
      <p:cViewPr>
        <p:scale>
          <a:sx n="70" d="100"/>
          <a:sy n="70" d="100"/>
        </p:scale>
        <p:origin x="-1206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10:16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i="1" dirty="0" smtClean="0"/>
              <a:t>5’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772398" cy="1254919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>
                <a:latin typeface="Segoe UI Light" pitchFamily="34" charset="0"/>
              </a:rPr>
              <a:t>Làm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nào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thiết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trúc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phần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mềm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chung </a:t>
            </a:r>
            <a:r>
              <a:rPr lang="vi-VN" smtClean="0">
                <a:latin typeface="Segoe UI Light" pitchFamily="34" charset="0"/>
              </a:rPr>
              <a:t>có </a:t>
            </a:r>
            <a:r>
              <a:rPr lang="vi-VN" dirty="0" err="1">
                <a:latin typeface="Segoe UI Light" pitchFamily="34" charset="0"/>
              </a:rPr>
              <a:t>thể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tổ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chức</a:t>
            </a:r>
            <a:r>
              <a:rPr lang="vi-VN" dirty="0">
                <a:latin typeface="Segoe UI Light" pitchFamily="34" charset="0"/>
              </a:rPr>
              <a:t> thông tin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cách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linh </a:t>
            </a:r>
            <a:r>
              <a:rPr lang="vi-VN" smtClean="0">
                <a:latin typeface="Segoe UI Light" pitchFamily="34" charset="0"/>
              </a:rPr>
              <a:t>hoạt </a:t>
            </a:r>
            <a:r>
              <a:rPr lang="vi-VN" dirty="0" err="1">
                <a:latin typeface="Segoe UI Light" pitchFamily="34" charset="0"/>
              </a:rPr>
              <a:t>đảm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bảo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khả</a:t>
            </a:r>
            <a:r>
              <a:rPr lang="vi-VN" dirty="0">
                <a:latin typeface="Segoe UI Light" pitchFamily="34" charset="0"/>
              </a:rPr>
              <a:t> năng </a:t>
            </a:r>
            <a:r>
              <a:rPr lang="vi-VN" dirty="0" err="1">
                <a:latin typeface="Segoe UI Light" pitchFamily="34" charset="0"/>
              </a:rPr>
              <a:t>tìm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và</a:t>
            </a:r>
            <a:r>
              <a:rPr lang="vi-VN" dirty="0">
                <a:latin typeface="Segoe UI Light" pitchFamily="34" charset="0"/>
              </a:rPr>
              <a:t> so </a:t>
            </a:r>
            <a:r>
              <a:rPr lang="vi-VN" dirty="0" err="1" smtClean="0">
                <a:latin typeface="Segoe UI Light" pitchFamily="34" charset="0"/>
              </a:rPr>
              <a:t>khớp</a:t>
            </a:r>
            <a:endParaRPr lang="en-US" dirty="0" smtClean="0">
              <a:latin typeface="Segoe UI Light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70308"/>
            <a:ext cx="8424936" cy="415499"/>
          </a:xfrm>
        </p:spPr>
        <p:txBody>
          <a:bodyPr/>
          <a:lstStyle/>
          <a:p>
            <a:r>
              <a:rPr lang="en-US" sz="2800" smtClean="0"/>
              <a:t>Giải pháp </a:t>
            </a:r>
            <a:r>
              <a:rPr lang="en-US" sz="2800" smtClean="0"/>
              <a:t>ứng dụng cây quyết định giúp tăng sự linh hoạt về thứ tự các tập thuộc tính của 1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113335"/>
            <a:ext cx="6642484" cy="378295"/>
          </a:xfrm>
        </p:spPr>
        <p:txBody>
          <a:bodyPr/>
          <a:lstStyle/>
          <a:p>
            <a:r>
              <a:rPr lang="en-US" smtClean="0">
                <a:latin typeface="Segoe UI Light" pitchFamily="34" charset="0"/>
              </a:rPr>
              <a:t>Góc nhìn (view) theo thứ tự các thuộc tính của 1 đối tượng</a:t>
            </a:r>
          </a:p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 Light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485040" y="1455911"/>
            <a:ext cx="4427984" cy="39241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mtClean="0">
                <a:latin typeface="Segoe UI Light" pitchFamily="34" charset="0"/>
              </a:rPr>
              <a:t>Linh hoạt về </a:t>
            </a:r>
            <a:r>
              <a:rPr lang="en-US" i="1" smtClean="0">
                <a:solidFill>
                  <a:schemeClr val="tx1"/>
                </a:solidFill>
                <a:latin typeface="Segoe UI Light" pitchFamily="34" charset="0"/>
              </a:rPr>
              <a:t>thứ tự </a:t>
            </a:r>
            <a:r>
              <a:rPr lang="en-US" i="1" smtClean="0">
                <a:latin typeface="Segoe UI Light" pitchFamily="34" charset="0"/>
              </a:rPr>
              <a:t>các thuộc tính</a:t>
            </a:r>
          </a:p>
          <a:p>
            <a:r>
              <a:rPr lang="en-US" smtClean="0">
                <a:latin typeface="Segoe UI Light" pitchFamily="34" charset="0"/>
              </a:rPr>
              <a:t>Nhận xét thấy:</a:t>
            </a:r>
          </a:p>
          <a:p>
            <a:pPr lvl="1"/>
            <a:r>
              <a:rPr lang="en-US" smtClean="0">
                <a:latin typeface="Segoe UI Light" pitchFamily="34" charset="0"/>
              </a:rPr>
              <a:t>Các thuộc tính được phân lớp dựa theo quy luật (sinh ra từ thống kê tập dữ liệu)</a:t>
            </a:r>
          </a:p>
          <a:p>
            <a:pPr lvl="1"/>
            <a:r>
              <a:rPr lang="en-US" smtClean="0">
                <a:latin typeface="Segoe UI Light" pitchFamily="34" charset="0"/>
              </a:rPr>
              <a:t>Thứ tự các thuộc tính có cấu trúc cây phân cấp</a:t>
            </a:r>
          </a:p>
          <a:p>
            <a:pPr>
              <a:buFont typeface="Symbol" pitchFamily="18" charset="2"/>
              <a:buChar char="Þ"/>
            </a:pPr>
            <a:r>
              <a:rPr lang="en-US" smtClean="0">
                <a:latin typeface="Segoe UI Light" pitchFamily="34" charset="0"/>
              </a:rPr>
              <a:t>Giải pháp ứng dụng cây quyết định</a:t>
            </a:r>
          </a:p>
          <a:p>
            <a:pPr>
              <a:buFont typeface="Symbol" pitchFamily="18" charset="2"/>
              <a:buChar char="Þ"/>
            </a:pPr>
            <a:endParaRPr lang="en-US" smtClean="0">
              <a:latin typeface="Segoe UI Light" pitchFamily="34" charset="0"/>
            </a:endParaRPr>
          </a:p>
          <a:p>
            <a:endParaRPr lang="en-US" smtClean="0">
              <a:latin typeface="Segoe UI Light" pitchFamily="34" charset="0"/>
            </a:endParaRPr>
          </a:p>
          <a:p>
            <a:endParaRPr lang="en-US" dirty="0">
              <a:latin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547"/>
            <a:ext cx="731520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22"/>
          <p:cNvSpPr>
            <a:spLocks noChangeArrowheads="1"/>
          </p:cNvSpPr>
          <p:nvPr/>
        </p:nvSpPr>
        <p:spPr bwMode="auto">
          <a:xfrm>
            <a:off x="-16206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Chất liệu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2" name="Rectangle 123"/>
          <p:cNvSpPr>
            <a:spLocks noChangeArrowheads="1"/>
          </p:cNvSpPr>
          <p:nvPr/>
        </p:nvSpPr>
        <p:spPr bwMode="auto">
          <a:xfrm>
            <a:off x="-63450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Màu sắc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3" name="Rectangle 124"/>
          <p:cNvSpPr>
            <a:spLocks noChangeArrowheads="1"/>
          </p:cNvSpPr>
          <p:nvPr/>
        </p:nvSpPr>
        <p:spPr bwMode="auto">
          <a:xfrm>
            <a:off x="-3906688" y="21569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Có nón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cxnSp>
        <p:nvCxnSpPr>
          <p:cNvPr id="14" name="AutoShape 125"/>
          <p:cNvCxnSpPr>
            <a:cxnSpLocks noChangeShapeType="1"/>
            <a:stCxn id="13" idx="2"/>
            <a:endCxn id="12" idx="0"/>
          </p:cNvCxnSpPr>
          <p:nvPr/>
        </p:nvCxnSpPr>
        <p:spPr bwMode="auto">
          <a:xfrm flipH="1">
            <a:off x="-5621188" y="2537916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6"/>
          <p:cNvCxnSpPr>
            <a:cxnSpLocks noChangeShapeType="1"/>
            <a:stCxn id="13" idx="2"/>
            <a:endCxn id="11" idx="0"/>
          </p:cNvCxnSpPr>
          <p:nvPr/>
        </p:nvCxnSpPr>
        <p:spPr bwMode="auto">
          <a:xfrm>
            <a:off x="-3182788" y="2537916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29"/>
          <p:cNvSpPr>
            <a:spLocks noChangeArrowheads="1"/>
          </p:cNvSpPr>
          <p:nvPr/>
        </p:nvSpPr>
        <p:spPr bwMode="auto">
          <a:xfrm>
            <a:off x="-3525688" y="4138116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</a:t>
            </a:r>
            <a:endParaRPr lang="en-US" sz="1600">
              <a:latin typeface="Segoe UI Light" pitchFamily="34" charset="0"/>
            </a:endParaRPr>
          </a:p>
        </p:txBody>
      </p:sp>
      <p:cxnSp>
        <p:nvCxnSpPr>
          <p:cNvPr id="17" name="AutoShape 130"/>
          <p:cNvCxnSpPr>
            <a:cxnSpLocks noChangeShapeType="1"/>
            <a:stCxn id="13" idx="2"/>
            <a:endCxn id="16" idx="0"/>
          </p:cNvCxnSpPr>
          <p:nvPr/>
        </p:nvCxnSpPr>
        <p:spPr bwMode="auto">
          <a:xfrm>
            <a:off x="-3182788" y="2537916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33"/>
          <p:cNvSpPr>
            <a:spLocks noChangeArrowheads="1"/>
          </p:cNvSpPr>
          <p:nvPr/>
        </p:nvSpPr>
        <p:spPr bwMode="auto">
          <a:xfrm>
            <a:off x="-49734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Dày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19" name="Rectangle 134"/>
          <p:cNvSpPr>
            <a:spLocks noChangeArrowheads="1"/>
          </p:cNvSpPr>
          <p:nvPr/>
        </p:nvSpPr>
        <p:spPr bwMode="auto">
          <a:xfrm>
            <a:off x="-3754288" y="3223716"/>
            <a:ext cx="1185664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 có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20" name="Rectangle 135"/>
          <p:cNvSpPr>
            <a:spLocks noChangeArrowheads="1"/>
          </p:cNvSpPr>
          <p:nvPr/>
        </p:nvSpPr>
        <p:spPr bwMode="auto">
          <a:xfrm>
            <a:off x="-21540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Mỏng</a:t>
            </a:r>
            <a:endParaRPr lang="en-US" sz="1600">
              <a:latin typeface="Segoe U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0178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3716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47664" y="2786755"/>
            <a:ext cx="2180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mùa đông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6871" y="4521728"/>
            <a:ext cx="22153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có mưa đá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22"/>
          <p:cNvSpPr>
            <a:spLocks noChangeArrowheads="1"/>
          </p:cNvSpPr>
          <p:nvPr/>
        </p:nvSpPr>
        <p:spPr bwMode="auto">
          <a:xfrm>
            <a:off x="6096000" y="41910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có nón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123"/>
          <p:cNvSpPr>
            <a:spLocks noChangeArrowheads="1"/>
          </p:cNvSpPr>
          <p:nvPr/>
        </p:nvSpPr>
        <p:spPr bwMode="auto">
          <a:xfrm>
            <a:off x="1371600" y="41910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Màu sắc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124"/>
          <p:cNvSpPr>
            <a:spLocks noChangeArrowheads="1"/>
          </p:cNvSpPr>
          <p:nvPr/>
        </p:nvSpPr>
        <p:spPr bwMode="auto">
          <a:xfrm>
            <a:off x="3810000" y="22098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Chất liệu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AutoShape 125"/>
          <p:cNvCxnSpPr>
            <a:cxnSpLocks noChangeShapeType="1"/>
            <a:stCxn id="6" idx="2"/>
            <a:endCxn id="5" idx="0"/>
          </p:cNvCxnSpPr>
          <p:nvPr/>
        </p:nvCxnSpPr>
        <p:spPr bwMode="auto">
          <a:xfrm flipH="1">
            <a:off x="2095500" y="2590800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26"/>
          <p:cNvCxnSpPr>
            <a:cxnSpLocks noChangeShapeType="1"/>
            <a:stCxn id="6" idx="2"/>
            <a:endCxn id="4" idx="0"/>
          </p:cNvCxnSpPr>
          <p:nvPr/>
        </p:nvCxnSpPr>
        <p:spPr bwMode="auto">
          <a:xfrm>
            <a:off x="4533900" y="2590800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4191000" y="4191000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Không</a:t>
            </a:r>
            <a:endParaRPr lang="en-US" sz="1600"/>
          </a:p>
        </p:txBody>
      </p:sp>
      <p:cxnSp>
        <p:nvCxnSpPr>
          <p:cNvPr id="12" name="AutoShape 130"/>
          <p:cNvCxnSpPr>
            <a:cxnSpLocks noChangeShapeType="1"/>
            <a:stCxn id="6" idx="2"/>
            <a:endCxn id="11" idx="0"/>
          </p:cNvCxnSpPr>
          <p:nvPr/>
        </p:nvCxnSpPr>
        <p:spPr bwMode="auto">
          <a:xfrm>
            <a:off x="4533900" y="2590800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33"/>
          <p:cNvSpPr>
            <a:spLocks noChangeArrowheads="1"/>
          </p:cNvSpPr>
          <p:nvPr/>
        </p:nvSpPr>
        <p:spPr bwMode="auto">
          <a:xfrm>
            <a:off x="2743200" y="3276600"/>
            <a:ext cx="8382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Da thú</a:t>
            </a:r>
            <a:endParaRPr lang="en-US" sz="1600"/>
          </a:p>
        </p:txBody>
      </p:sp>
      <p:sp>
        <p:nvSpPr>
          <p:cNvPr id="14" name="Rectangle 134"/>
          <p:cNvSpPr>
            <a:spLocks noChangeArrowheads="1"/>
          </p:cNvSpPr>
          <p:nvPr/>
        </p:nvSpPr>
        <p:spPr bwMode="auto">
          <a:xfrm>
            <a:off x="3962400" y="3276600"/>
            <a:ext cx="10668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Thun mỏng</a:t>
            </a:r>
            <a:endParaRPr lang="en-US" sz="1600"/>
          </a:p>
        </p:txBody>
      </p:sp>
      <p:sp>
        <p:nvSpPr>
          <p:cNvPr id="15" name="Rectangle 135"/>
          <p:cNvSpPr>
            <a:spLocks noChangeArrowheads="1"/>
          </p:cNvSpPr>
          <p:nvPr/>
        </p:nvSpPr>
        <p:spPr bwMode="auto">
          <a:xfrm>
            <a:off x="5562600" y="3276600"/>
            <a:ext cx="8382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Jean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251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30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TS.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dirty="0" smtClean="0"/>
              <a:t>Pivot Transformation =&gt;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= 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8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30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1594</Words>
  <Application>Microsoft Office PowerPoint</Application>
  <PresentationFormat>On-screen Show (16:9)</PresentationFormat>
  <Paragraphs>220</Paragraphs>
  <Slides>43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ứng dụng cây quyết định giúp tăng sự linh hoạt về thứ tự các tập thuộc tính của 1 đối tượng</vt:lpstr>
      <vt:lpstr>PowerPoint Presentation</vt:lpstr>
      <vt:lpstr>Decision Tree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2012-01-08T16:20:23Z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